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0" r:id="rId2"/>
    <p:sldId id="267" r:id="rId3"/>
    <p:sldId id="268" r:id="rId4"/>
    <p:sldId id="266" r:id="rId5"/>
    <p:sldId id="269" r:id="rId6"/>
    <p:sldId id="265" r:id="rId7"/>
    <p:sldId id="257" r:id="rId8"/>
    <p:sldId id="258" r:id="rId9"/>
    <p:sldId id="263" r:id="rId10"/>
    <p:sldId id="262" r:id="rId11"/>
    <p:sldId id="259" r:id="rId12"/>
    <p:sldId id="261" r:id="rId13"/>
    <p:sldId id="2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BDD"/>
    <a:srgbClr val="8EA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10"/>
    <p:restoredTop sz="69697"/>
  </p:normalViewPr>
  <p:slideViewPr>
    <p:cSldViewPr snapToGrid="0" snapToObjects="1">
      <p:cViewPr>
        <p:scale>
          <a:sx n="59" d="100"/>
          <a:sy n="59" d="100"/>
        </p:scale>
        <p:origin x="133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92F37-41D4-8341-94D3-84C0B8DE0D21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E8DDA-3E0C-AC4A-9DC2-116A82367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90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8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r>
              <a:rPr lang="en-US" baseline="0" dirty="0" smtClean="0"/>
              <a:t> at polling places were slowly addressed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Ordinary people can’t easily report 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8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02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election he tweeted about the corruption,</a:t>
            </a:r>
            <a:r>
              <a:rPr lang="en-US" baseline="0" dirty="0" smtClean="0"/>
              <a:t> but nothing happened </a:t>
            </a:r>
          </a:p>
          <a:p>
            <a:r>
              <a:rPr lang="en-US" baseline="0" dirty="0" smtClean="0"/>
              <a:t>In 2015, 23,000 votes were rejected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5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5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4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4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1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5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3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4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6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5779" y="-2240053"/>
            <a:ext cx="21841322" cy="32761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877326">
            <a:off x="1242129" y="1774089"/>
            <a:ext cx="9144000" cy="2387600"/>
          </a:xfrm>
        </p:spPr>
        <p:txBody>
          <a:bodyPr>
            <a:normAutofit/>
          </a:bodyPr>
          <a:lstStyle/>
          <a:p>
            <a:r>
              <a:rPr lang="en-US" sz="12000" b="1" dirty="0" err="1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Mojiyo</a:t>
            </a:r>
            <a:endParaRPr lang="en-US" sz="1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 rot="881721">
            <a:off x="2958952" y="4069029"/>
            <a:ext cx="60642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accent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Honest reflection of the election</a:t>
            </a:r>
            <a:endParaRPr lang="en-US" sz="2300" b="1" dirty="0">
              <a:solidFill>
                <a:schemeClr val="accent2">
                  <a:lumMod val="50000"/>
                </a:schemeClr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79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37" y="-78941"/>
            <a:ext cx="10240926" cy="7216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"/>
          <a:stretch/>
        </p:blipFill>
        <p:spPr>
          <a:xfrm>
            <a:off x="2316902" y="1376390"/>
            <a:ext cx="7715626" cy="45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10" y="-636105"/>
            <a:ext cx="12409210" cy="8272807"/>
          </a:xfrm>
        </p:spPr>
      </p:pic>
      <p:sp>
        <p:nvSpPr>
          <p:cNvPr id="8" name="TextBox 7"/>
          <p:cNvSpPr txBox="1"/>
          <p:nvPr/>
        </p:nvSpPr>
        <p:spPr>
          <a:xfrm>
            <a:off x="8222871" y="4688824"/>
            <a:ext cx="43469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Heiti SC Light" charset="-122"/>
                <a:ea typeface="Heiti SC Light" charset="-122"/>
                <a:cs typeface="Heiti SC Light" charset="-122"/>
              </a:rPr>
              <a:t>Kemi</a:t>
            </a:r>
          </a:p>
          <a:p>
            <a:r>
              <a:rPr lang="en-US" sz="2400" b="1" dirty="0" smtClean="0">
                <a:latin typeface="Heiti SC Light" charset="-122"/>
                <a:ea typeface="Heiti SC Light" charset="-122"/>
                <a:cs typeface="Heiti SC Light" charset="-122"/>
              </a:rPr>
              <a:t>Reporting on Corruption </a:t>
            </a:r>
          </a:p>
          <a:p>
            <a:r>
              <a:rPr lang="en-US" sz="2400" b="1" dirty="0" smtClean="0">
                <a:latin typeface="Heiti SC Light" charset="-122"/>
                <a:ea typeface="Heiti SC Light" charset="-122"/>
                <a:cs typeface="Heiti SC Light" charset="-122"/>
              </a:rPr>
              <a:t>Age: 26</a:t>
            </a:r>
          </a:p>
          <a:p>
            <a:endParaRPr lang="en-US" sz="2400" b="1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0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62" y="7191227"/>
            <a:ext cx="4046329" cy="1798368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42129" y="177408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1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Demo</a:t>
            </a:r>
          </a:p>
          <a:p>
            <a:r>
              <a:rPr lang="en-US" sz="12000" b="1" dirty="0" err="1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Mojiyo</a:t>
            </a:r>
            <a:endParaRPr lang="en-US" sz="1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 rot="4395">
            <a:off x="1242412" y="3938551"/>
            <a:ext cx="60642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accent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Honest reflection of the election</a:t>
            </a:r>
            <a:endParaRPr lang="en-US" sz="2300" b="1" dirty="0">
              <a:solidFill>
                <a:schemeClr val="accent2">
                  <a:lumMod val="50000"/>
                </a:schemeClr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1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236" y="-2135028"/>
            <a:ext cx="17765363" cy="26648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893717">
            <a:off x="1356431" y="627421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1" dirty="0" err="1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Mojiyo</a:t>
            </a:r>
            <a:endParaRPr lang="en-US" sz="72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9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2751"/>
            <a:ext cx="16281378" cy="10866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Providers of Transparency </a:t>
            </a:r>
            <a:endParaRPr lang="en-US" b="1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686607"/>
              </p:ext>
            </p:extLst>
          </p:nvPr>
        </p:nvGraphicFramePr>
        <p:xfrm>
          <a:off x="838200" y="1825625"/>
          <a:ext cx="5648325" cy="3600480"/>
        </p:xfrm>
        <a:graphic>
          <a:graphicData uri="http://schemas.openxmlformats.org/drawingml/2006/table">
            <a:tbl>
              <a:tblPr firstRow="1" bandRow="1">
                <a:solidFill>
                  <a:srgbClr val="FFFFFF">
                    <a:alpha val="49020"/>
                  </a:srgbClr>
                </a:solidFill>
                <a:tableStyleId>{5C22544A-7EE6-4342-B048-85BDC9FD1C3A}</a:tableStyleId>
              </a:tblPr>
              <a:tblGrid>
                <a:gridCol w="1819275"/>
                <a:gridCol w="3829050"/>
              </a:tblGrid>
              <a:tr h="614370"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Provider</a:t>
                      </a:r>
                      <a:endParaRPr lang="en-US" sz="25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Limitation</a:t>
                      </a:r>
                      <a:endParaRPr lang="en-US" sz="25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</a:tr>
              <a:tr h="61437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INEC 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Buyable </a:t>
                      </a:r>
                      <a:endParaRPr lang="en-US" sz="17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</a:tr>
              <a:tr h="106042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Election</a:t>
                      </a:r>
                      <a:r>
                        <a:rPr lang="en-US" sz="2300" baseline="0" dirty="0" smtClean="0"/>
                        <a:t> Observation</a:t>
                      </a:r>
                    </a:p>
                    <a:p>
                      <a:r>
                        <a:rPr lang="en-US" sz="2300" baseline="0" dirty="0" smtClean="0"/>
                        <a:t>Groups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Slow, arduous,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dirty="0" smtClean="0"/>
                        <a:t> with limited resources</a:t>
                      </a:r>
                    </a:p>
                    <a:p>
                      <a:r>
                        <a:rPr lang="en-US" sz="1700" baseline="0" dirty="0" smtClean="0"/>
                        <a:t>And limited participation </a:t>
                      </a:r>
                      <a:endParaRPr lang="en-US" sz="17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</a:tr>
              <a:tr h="61437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Journalists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Limited focus</a:t>
                      </a:r>
                      <a:r>
                        <a:rPr lang="en-US" sz="1700" baseline="0" dirty="0" smtClean="0"/>
                        <a:t> </a:t>
                      </a:r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</a:tr>
              <a:tr h="61437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Police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Buyable </a:t>
                      </a:r>
                      <a:endParaRPr lang="en-US" sz="17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16864" y="1690688"/>
            <a:ext cx="38671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Becoming an </a:t>
            </a:r>
            <a:br>
              <a:rPr lang="en-US" sz="2500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2500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Election Observer 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-Biased against Nigerian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civil organizations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-3 week arduous  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-Resource intensive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-Randomly selected  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57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6498"/>
            <a:ext cx="12286861" cy="7691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26" y="3844789"/>
            <a:ext cx="9289774" cy="22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-3408400"/>
            <a:ext cx="15011400" cy="18765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2015 In </a:t>
            </a:r>
            <a:r>
              <a:rPr lang="en-US" sz="5000" b="1" dirty="0" err="1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Dutsi</a:t>
            </a:r>
            <a:endParaRPr lang="en-US" sz="5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47053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Why did polls in </a:t>
            </a:r>
            <a:r>
              <a:rPr lang="en-US" sz="30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Dutsi</a:t>
            </a:r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close after only 2 hours? </a:t>
            </a:r>
            <a:b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endParaRPr lang="en-US" sz="30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INEC’s answer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“massive enthusiasm of the voters.”</a:t>
            </a:r>
            <a:endParaRPr lang="en-US" sz="3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427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 </a:t>
            </a:r>
            <a:r>
              <a:rPr lang="en-US" smtClean="0"/>
              <a:t>Rights Watch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58149" y="1698009"/>
            <a:ext cx="37719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HRW: Ballots </a:t>
            </a:r>
            <a:r>
              <a:rPr lang="en-US" sz="3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found in possession of officials were 95-100% PDP </a:t>
            </a:r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votes. </a:t>
            </a:r>
            <a:b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Few legitimate votes.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8782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3" y="-1590261"/>
            <a:ext cx="12672392" cy="84482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3305" y="1152940"/>
            <a:ext cx="75537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844,519</a:t>
            </a:r>
            <a:endParaRPr lang="en-US" sz="15000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3305" y="3553597"/>
            <a:ext cx="7553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votes of all </a:t>
            </a:r>
            <a:r>
              <a:rPr lang="en-US" sz="2400" dirty="0" smtClean="0"/>
              <a:t>votes </a:t>
            </a:r>
            <a:r>
              <a:rPr lang="en-US" sz="2400" dirty="0"/>
              <a:t>c</a:t>
            </a:r>
            <a:r>
              <a:rPr lang="en-US" sz="2400" dirty="0" smtClean="0"/>
              <a:t>ast </a:t>
            </a:r>
            <a:r>
              <a:rPr lang="en-US" sz="2400" dirty="0"/>
              <a:t>were declared invalid for breaching established balloting rules in </a:t>
            </a:r>
            <a:r>
              <a:rPr lang="en-US" sz="2400" dirty="0" smtClean="0"/>
              <a:t>2015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66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8847217"/>
            <a:ext cx="13276482" cy="176944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9322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Give voters a way 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to address election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issues quickly in 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areas with the </a:t>
            </a:r>
            <a:b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least technology. </a:t>
            </a:r>
            <a:endParaRPr lang="en-US" sz="4400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3157" y="2506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Give </a:t>
            </a:r>
            <a:r>
              <a:rPr lang="en-US" sz="44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vulnerable</a:t>
            </a:r>
            <a:r>
              <a:rPr lang="en-US" sz="4400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voters</a:t>
            </a:r>
            <a:r>
              <a:rPr lang="en-US" sz="44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in </a:t>
            </a:r>
            <a:r>
              <a:rPr lang="en-US" sz="4400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rural</a:t>
            </a: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areas</a:t>
            </a:r>
            <a:b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access to fast and </a:t>
            </a:r>
            <a:b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anonymous</a:t>
            </a: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election reporting. </a:t>
            </a:r>
            <a:endParaRPr lang="en-US" sz="4400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73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5709"/>
            <a:ext cx="12313719" cy="8209146"/>
          </a:xfrm>
        </p:spPr>
      </p:pic>
      <p:sp>
        <p:nvSpPr>
          <p:cNvPr id="5" name="TextBox 4"/>
          <p:cNvSpPr txBox="1"/>
          <p:nvPr/>
        </p:nvSpPr>
        <p:spPr>
          <a:xfrm>
            <a:off x="1026940" y="492369"/>
            <a:ext cx="43469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 smtClean="0">
                <a:latin typeface="Heiti SC Light" charset="-122"/>
                <a:ea typeface="Heiti SC Light" charset="-122"/>
                <a:cs typeface="Heiti SC Light" charset="-122"/>
              </a:rPr>
              <a:t>Chuku</a:t>
            </a:r>
            <a:endParaRPr lang="en-US" sz="7200" b="1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en-US" sz="2400" b="1" dirty="0" smtClean="0">
                <a:latin typeface="Heiti SC Light" charset="-122"/>
                <a:ea typeface="Heiti SC Light" charset="-122"/>
                <a:cs typeface="Heiti SC Light" charset="-122"/>
              </a:rPr>
              <a:t>Voting in Taraba</a:t>
            </a:r>
          </a:p>
          <a:p>
            <a:r>
              <a:rPr lang="en-US" sz="2400" b="1" dirty="0" smtClean="0">
                <a:latin typeface="Heiti SC Light" charset="-122"/>
                <a:ea typeface="Heiti SC Light" charset="-122"/>
                <a:cs typeface="Heiti SC Light" charset="-122"/>
              </a:rPr>
              <a:t>Age: 29</a:t>
            </a:r>
          </a:p>
          <a:p>
            <a:endParaRPr lang="en-US" sz="2400" b="1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9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3038" y="0"/>
            <a:ext cx="6282082" cy="83696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2" y="365125"/>
            <a:ext cx="4046329" cy="1798368"/>
          </a:xfrm>
        </p:spPr>
      </p:pic>
      <p:sp>
        <p:nvSpPr>
          <p:cNvPr id="6" name="TextBox 5"/>
          <p:cNvSpPr txBox="1"/>
          <p:nvPr/>
        </p:nvSpPr>
        <p:spPr>
          <a:xfrm>
            <a:off x="5764695" y="725700"/>
            <a:ext cx="618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Chuku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is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witnessing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corruption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4695" y="2151617"/>
            <a:ext cx="61821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There is no official </a:t>
            </a:r>
            <a:b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election observer. </a:t>
            </a:r>
            <a:b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INEC official is turning </a:t>
            </a:r>
            <a:b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a blind eye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4695" y="5023291"/>
            <a:ext cx="618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What can the</a:t>
            </a:r>
            <a:b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Chuku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do? </a:t>
            </a:r>
          </a:p>
        </p:txBody>
      </p:sp>
    </p:spTree>
    <p:extLst>
      <p:ext uri="{BB962C8B-B14F-4D97-AF65-F5344CB8AC3E}">
        <p14:creationId xmlns:p14="http://schemas.microsoft.com/office/powerpoint/2010/main" val="18814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057400"/>
            <a:ext cx="3911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574"/>
            <a:ext cx="13532624" cy="6874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2270" t="40523" r="43785" b="51720"/>
          <a:stretch/>
        </p:blipFill>
        <p:spPr>
          <a:xfrm rot="21047861">
            <a:off x="6058374" y="1662438"/>
            <a:ext cx="1598921" cy="1597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871676">
            <a:off x="6136107" y="1884949"/>
            <a:ext cx="1701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From: MOJIYO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for helping us prevent corruption text us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your polling unit code.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2270" t="46744" r="43785" b="51720"/>
          <a:stretch/>
        </p:blipFill>
        <p:spPr>
          <a:xfrm rot="20911755">
            <a:off x="5910249" y="1625527"/>
            <a:ext cx="1598921" cy="3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167</Words>
  <Application>Microsoft Macintosh PowerPoint</Application>
  <PresentationFormat>Widescreen</PresentationFormat>
  <Paragraphs>58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Heiti SC Light</vt:lpstr>
      <vt:lpstr>Helvetica</vt:lpstr>
      <vt:lpstr>Arial</vt:lpstr>
      <vt:lpstr>Office Theme</vt:lpstr>
      <vt:lpstr>Mojiyo</vt:lpstr>
      <vt:lpstr>Providers of Transparency </vt:lpstr>
      <vt:lpstr>PowerPoint Presentation</vt:lpstr>
      <vt:lpstr>2015 In Dutsi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Mojiyo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#Team18</dc:title>
  <dc:creator>Clare Dussman</dc:creator>
  <cp:lastModifiedBy>Clare Dussman</cp:lastModifiedBy>
  <cp:revision>20</cp:revision>
  <dcterms:created xsi:type="dcterms:W3CDTF">2018-10-27T14:10:26Z</dcterms:created>
  <dcterms:modified xsi:type="dcterms:W3CDTF">2018-10-28T13:54:43Z</dcterms:modified>
</cp:coreProperties>
</file>